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tk-sakura06" initials="z" lastIdx="1" clrIdx="0">
    <p:extLst>
      <p:ext uri="{19B8F6BF-5375-455C-9EA6-DF929625EA0E}">
        <p15:presenceInfo xmlns:p15="http://schemas.microsoft.com/office/powerpoint/2012/main" userId="S-1-5-21-3431269286-175639178-3531787465-3126" providerId="AD"/>
      </p:ext>
    </p:extLst>
  </p:cmAuthor>
  <p:cmAuthor id="2" name="ztk-sakura13" initials="z" lastIdx="1" clrIdx="1">
    <p:extLst>
      <p:ext uri="{19B8F6BF-5375-455C-9EA6-DF929625EA0E}">
        <p15:presenceInfo xmlns:p15="http://schemas.microsoft.com/office/powerpoint/2012/main" userId="S-1-5-21-3431269286-175639178-3531787465-3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0099"/>
    <a:srgbClr val="FF3399"/>
    <a:srgbClr val="000099"/>
    <a:srgbClr val="FF0066"/>
    <a:srgbClr val="0000FF"/>
    <a:srgbClr val="00CC00"/>
    <a:srgbClr val="3F3C3B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7" autoAdjust="0"/>
    <p:restoredTop sz="94604" autoAdjust="0"/>
  </p:normalViewPr>
  <p:slideViewPr>
    <p:cSldViewPr snapToGrid="0">
      <p:cViewPr varScale="1">
        <p:scale>
          <a:sx n="59" d="100"/>
          <a:sy n="59" d="100"/>
        </p:scale>
        <p:origin x="1584" y="378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413" cy="495300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A19DBCEF-25B4-4900-AFDC-A92BA0DBB482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5" y="4748213"/>
            <a:ext cx="5389563" cy="3884612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018"/>
            <a:ext cx="2919413" cy="495300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8"/>
            <a:ext cx="2919412" cy="495300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83AFF957-FAD9-4851-867D-A18923867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32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F957-FAD9-4851-867D-A189238678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78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EF6EC-3789-4414-AAA2-366E3932EB38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80788-4A26-4681-AB94-5788E712E68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595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4CDE9-4261-44F6-A12B-D46590CC5227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D8A17-8CAB-4D64-9E1F-0C99D6B8B7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70979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01224-07BD-45F2-A372-D2CDB37E05A5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49FB7-2850-4F06-874D-4E2E96D6B7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403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415EF-420C-445C-8477-2529DD37E514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4796F-5028-4266-AE57-DE2059DDC43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974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F50BD-E057-4247-8872-26F1A6225AE1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B0CD6-98D7-4572-B4B5-EAB747F44FB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60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0C266-BDFC-4993-90A6-9750F72DBDCA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36352-EABB-479A-94E6-403B5DBFD71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8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4F78E-7CB1-47EF-A9BD-CFAF3C6BEC74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D679B-DE0C-4B3F-8279-D89781A054E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278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D17F3-D90D-41FF-9B35-A4C2073683F3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9751A-2D32-4BFE-8825-E7A807589F7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6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8B82C-90D7-44A0-B37F-38F30EED953E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7EC1E-09EE-45E4-845A-E142AE4680C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6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4CDE9-4261-44F6-A12B-D46590CC5227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D8A17-8CAB-4D64-9E1F-0C99D6B8B7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20856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CAB5E-FF46-46FF-9FB3-A2855E6C8099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C8D06-7B63-451F-83DD-964A025A19B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58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4CDE9-4261-44F6-A12B-D46590CC5227}" type="datetime1">
              <a:rPr lang="ja-JP" altLang="en-US" smtClean="0"/>
              <a:t>2023/7/17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9D8A17-8CAB-4D64-9E1F-0C99D6B8B7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37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55" Type="http://schemas.openxmlformats.org/officeDocument/2006/relationships/image" Target="../media/image52.png"/><Relationship Id="rId63" Type="http://schemas.openxmlformats.org/officeDocument/2006/relationships/image" Target="../media/image60.png"/><Relationship Id="rId68" Type="http://schemas.openxmlformats.org/officeDocument/2006/relationships/image" Target="../media/image65.png"/><Relationship Id="rId76" Type="http://schemas.openxmlformats.org/officeDocument/2006/relationships/image" Target="../media/image73.jpeg"/><Relationship Id="rId84" Type="http://schemas.openxmlformats.org/officeDocument/2006/relationships/image" Target="../media/image81.png"/><Relationship Id="rId7" Type="http://schemas.openxmlformats.org/officeDocument/2006/relationships/image" Target="../media/image4.png"/><Relationship Id="rId71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26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image" Target="../media/image55.png"/><Relationship Id="rId66" Type="http://schemas.openxmlformats.org/officeDocument/2006/relationships/image" Target="../media/image63.jpeg"/><Relationship Id="rId74" Type="http://schemas.openxmlformats.org/officeDocument/2006/relationships/image" Target="../media/image71.jpeg"/><Relationship Id="rId79" Type="http://schemas.openxmlformats.org/officeDocument/2006/relationships/image" Target="../media/image76.jpeg"/><Relationship Id="rId5" Type="http://schemas.openxmlformats.org/officeDocument/2006/relationships/image" Target="../media/image2.png"/><Relationship Id="rId61" Type="http://schemas.openxmlformats.org/officeDocument/2006/relationships/image" Target="../media/image58.jpeg"/><Relationship Id="rId82" Type="http://schemas.openxmlformats.org/officeDocument/2006/relationships/image" Target="../media/image79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56" Type="http://schemas.openxmlformats.org/officeDocument/2006/relationships/image" Target="../media/image53.png"/><Relationship Id="rId64" Type="http://schemas.openxmlformats.org/officeDocument/2006/relationships/image" Target="../media/image61.png"/><Relationship Id="rId69" Type="http://schemas.openxmlformats.org/officeDocument/2006/relationships/image" Target="../media/image66.png"/><Relationship Id="rId77" Type="http://schemas.openxmlformats.org/officeDocument/2006/relationships/image" Target="../media/image74.jpeg"/><Relationship Id="rId8" Type="http://schemas.openxmlformats.org/officeDocument/2006/relationships/image" Target="../media/image5.png"/><Relationship Id="rId51" Type="http://schemas.openxmlformats.org/officeDocument/2006/relationships/image" Target="../media/image48.png"/><Relationship Id="rId72" Type="http://schemas.openxmlformats.org/officeDocument/2006/relationships/image" Target="../media/image69.jpeg"/><Relationship Id="rId80" Type="http://schemas.openxmlformats.org/officeDocument/2006/relationships/image" Target="../media/image77.jpeg"/><Relationship Id="rId85" Type="http://schemas.openxmlformats.org/officeDocument/2006/relationships/image" Target="../media/image82.png"/><Relationship Id="rId3" Type="http://schemas.openxmlformats.org/officeDocument/2006/relationships/image" Target="../media/image1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image" Target="../media/image56.png"/><Relationship Id="rId67" Type="http://schemas.openxmlformats.org/officeDocument/2006/relationships/image" Target="../media/image64.png"/><Relationship Id="rId20" Type="http://schemas.openxmlformats.org/officeDocument/2006/relationships/image" Target="../media/image17.png"/><Relationship Id="rId41" Type="http://schemas.openxmlformats.org/officeDocument/2006/relationships/image" Target="../media/image38.png"/><Relationship Id="rId54" Type="http://schemas.openxmlformats.org/officeDocument/2006/relationships/image" Target="../media/image51.png"/><Relationship Id="rId62" Type="http://schemas.openxmlformats.org/officeDocument/2006/relationships/image" Target="../media/image59.jpeg"/><Relationship Id="rId70" Type="http://schemas.openxmlformats.org/officeDocument/2006/relationships/image" Target="../media/image67.png"/><Relationship Id="rId75" Type="http://schemas.openxmlformats.org/officeDocument/2006/relationships/image" Target="../media/image72.jpeg"/><Relationship Id="rId83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57" Type="http://schemas.openxmlformats.org/officeDocument/2006/relationships/image" Target="../media/image54.png"/><Relationship Id="rId10" Type="http://schemas.openxmlformats.org/officeDocument/2006/relationships/image" Target="../media/image7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52" Type="http://schemas.openxmlformats.org/officeDocument/2006/relationships/image" Target="../media/image49.png"/><Relationship Id="rId60" Type="http://schemas.openxmlformats.org/officeDocument/2006/relationships/image" Target="../media/image57.png"/><Relationship Id="rId65" Type="http://schemas.openxmlformats.org/officeDocument/2006/relationships/image" Target="../media/image62.jpeg"/><Relationship Id="rId73" Type="http://schemas.openxmlformats.org/officeDocument/2006/relationships/image" Target="../media/image70.jpeg"/><Relationship Id="rId78" Type="http://schemas.openxmlformats.org/officeDocument/2006/relationships/image" Target="../media/image75.jpeg"/><Relationship Id="rId81" Type="http://schemas.openxmlformats.org/officeDocument/2006/relationships/image" Target="../media/image78.jpeg"/><Relationship Id="rId86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 descr="引越しはがき 転居報告 テンプレート Andante ｜ 桜">
            <a:extLst>
              <a:ext uri="{FF2B5EF4-FFF2-40B4-BE49-F238E27FC236}">
                <a16:creationId xmlns:a16="http://schemas.microsoft.com/office/drawing/2014/main" id="{C238EFEA-6B1A-4687-9BE8-FE83910390B6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45" y="-157761"/>
            <a:ext cx="7684739" cy="10221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E29C03-0885-4A44-B81D-DC60EE569188}"/>
              </a:ext>
            </a:extLst>
          </p:cNvPr>
          <p:cNvSpPr/>
          <p:nvPr/>
        </p:nvSpPr>
        <p:spPr>
          <a:xfrm>
            <a:off x="9262581" y="5466145"/>
            <a:ext cx="3095965" cy="34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629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7922EB-DCF4-4CDB-B813-7FAF536AA316}"/>
              </a:ext>
            </a:extLst>
          </p:cNvPr>
          <p:cNvSpPr/>
          <p:nvPr/>
        </p:nvSpPr>
        <p:spPr>
          <a:xfrm flipH="1">
            <a:off x="-1737720" y="14936062"/>
            <a:ext cx="45719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9068" indent="-1379068" algn="just"/>
            <a:endParaRPr lang="ja-JP" altLang="ja-JP" sz="1629" kern="100" dirty="0">
              <a:solidFill>
                <a:prstClr val="black"/>
              </a:solidFill>
              <a:latin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32BC10-7E91-4218-A97A-BA275EB61D83}"/>
              </a:ext>
            </a:extLst>
          </p:cNvPr>
          <p:cNvSpPr txBox="1"/>
          <p:nvPr/>
        </p:nvSpPr>
        <p:spPr>
          <a:xfrm>
            <a:off x="972121" y="6975226"/>
            <a:ext cx="4419475" cy="34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29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831AD7E-2816-4FC1-806D-F745E0FEF18B}"/>
              </a:ext>
            </a:extLst>
          </p:cNvPr>
          <p:cNvSpPr txBox="1"/>
          <p:nvPr/>
        </p:nvSpPr>
        <p:spPr>
          <a:xfrm>
            <a:off x="10810564" y="4131913"/>
            <a:ext cx="5402062" cy="34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629" kern="100" dirty="0">
                <a:latin typeface="+mn-ea"/>
                <a:cs typeface="Arial" panose="020B0604020202020204" pitchFamily="34" charset="0"/>
              </a:rPr>
              <a:t> </a:t>
            </a:r>
            <a:endParaRPr lang="ja-JP" altLang="ja-JP" sz="1629" kern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EF36E05-EA44-494C-BD86-190337D69B07}"/>
              </a:ext>
            </a:extLst>
          </p:cNvPr>
          <p:cNvSpPr/>
          <p:nvPr/>
        </p:nvSpPr>
        <p:spPr>
          <a:xfrm>
            <a:off x="3038276" y="7003834"/>
            <a:ext cx="3102806" cy="3011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357" dirty="0">
                <a:solidFill>
                  <a:srgbClr val="212529"/>
                </a:solidFill>
                <a:latin typeface="+mn-ea"/>
                <a:cs typeface="Times New Roman" panose="02020603050405020304" pitchFamily="18" charset="0"/>
              </a:rPr>
              <a:t>　</a:t>
            </a:r>
            <a:endParaRPr lang="ja-JP" altLang="en-US" sz="1357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DAB27F-DAB8-4027-A0CA-AAFCBED20D18}"/>
              </a:ext>
            </a:extLst>
          </p:cNvPr>
          <p:cNvSpPr/>
          <p:nvPr/>
        </p:nvSpPr>
        <p:spPr>
          <a:xfrm>
            <a:off x="5532134" y="3803654"/>
            <a:ext cx="1140965" cy="1075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086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1086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86" b="1" dirty="0">
                <a:solidFill>
                  <a:schemeClr val="tx1"/>
                </a:solidFill>
              </a:rPr>
              <a:t>令和</a:t>
            </a:r>
            <a:r>
              <a:rPr kumimoji="1" lang="en-US" altLang="ja-JP" sz="1086" b="1" dirty="0">
                <a:solidFill>
                  <a:schemeClr val="tx1"/>
                </a:solidFill>
              </a:rPr>
              <a:t>5</a:t>
            </a:r>
            <a:r>
              <a:rPr kumimoji="1" lang="ja-JP" altLang="en-US" sz="1086" b="1" dirty="0">
                <a:solidFill>
                  <a:schemeClr val="tx1"/>
                </a:solidFill>
              </a:rPr>
              <a:t>年</a:t>
            </a:r>
            <a:r>
              <a:rPr kumimoji="1" lang="en-US" altLang="ja-JP" sz="1086" b="1" dirty="0">
                <a:solidFill>
                  <a:schemeClr val="tx1"/>
                </a:solidFill>
              </a:rPr>
              <a:t>7</a:t>
            </a:r>
            <a:r>
              <a:rPr kumimoji="1" lang="ja-JP" altLang="en-US" sz="1086" b="1" dirty="0">
                <a:solidFill>
                  <a:schemeClr val="tx1"/>
                </a:solidFill>
              </a:rPr>
              <a:t>月号</a:t>
            </a:r>
            <a:endParaRPr kumimoji="1" lang="en-US" altLang="ja-JP" sz="1086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950" b="1" dirty="0">
                <a:solidFill>
                  <a:schemeClr val="tx1"/>
                </a:solidFill>
              </a:rPr>
              <a:t>デイサービス</a:t>
            </a:r>
            <a:endParaRPr kumimoji="1" lang="en-US" altLang="ja-JP" sz="95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950" b="1" dirty="0">
                <a:solidFill>
                  <a:schemeClr val="tx1"/>
                </a:solidFill>
              </a:rPr>
              <a:t>さくらの里若柳</a:t>
            </a:r>
            <a:endParaRPr kumimoji="1" lang="en-US" altLang="ja-JP" sz="95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086" b="1" dirty="0">
                <a:solidFill>
                  <a:schemeClr val="tx1"/>
                </a:solidFill>
              </a:rPr>
              <a:t>TEL</a:t>
            </a:r>
            <a:r>
              <a:rPr kumimoji="1" lang="ja-JP" altLang="en-US" sz="1086" b="1" dirty="0">
                <a:solidFill>
                  <a:schemeClr val="tx1"/>
                </a:solidFill>
              </a:rPr>
              <a:t>：</a:t>
            </a:r>
            <a:r>
              <a:rPr kumimoji="1" lang="en-US" altLang="ja-JP" sz="1086" b="1" dirty="0">
                <a:solidFill>
                  <a:schemeClr val="tx1"/>
                </a:solidFill>
              </a:rPr>
              <a:t>32-7372</a:t>
            </a:r>
          </a:p>
        </p:txBody>
      </p:sp>
      <p:pic>
        <p:nvPicPr>
          <p:cNvPr id="2053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0" y="3853481"/>
            <a:ext cx="1064157" cy="2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4B3214F-CA13-4FD6-872B-F42D925C3F89}"/>
              </a:ext>
            </a:extLst>
          </p:cNvPr>
          <p:cNvCxnSpPr/>
          <p:nvPr/>
        </p:nvCxnSpPr>
        <p:spPr>
          <a:xfrm>
            <a:off x="655447" y="3853481"/>
            <a:ext cx="428027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2">
            <a:extLst>
              <a:ext uri="{FF2B5EF4-FFF2-40B4-BE49-F238E27FC236}">
                <a16:creationId xmlns:a16="http://schemas.microsoft.com/office/drawing/2014/main" id="{1BC9AC35-EE51-4579-AB3B-1BFB8BFC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079" y="6944186"/>
            <a:ext cx="2313070" cy="301173"/>
          </a:xfrm>
          <a:prstGeom prst="rect">
            <a:avLst/>
          </a:prstGeom>
          <a:noFill/>
          <a:ln w="22225" cap="flat" cmpd="sng">
            <a:noFill/>
            <a:prstDash val="sysDash"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ot="0" vert="horz" wrap="square" lIns="82741" tIns="41371" rIns="82741" bIns="41371" anchor="t" anchorCtr="0">
            <a:noAutofit/>
          </a:bodyPr>
          <a:lstStyle/>
          <a:p>
            <a:pPr algn="just"/>
            <a:r>
              <a:rPr lang="ja-JP" altLang="en-US" sz="1600" b="1" u="sng" kern="100" dirty="0">
                <a:effectLst>
                  <a:glow rad="63500">
                    <a:srgbClr val="0000FF">
                      <a:alpha val="4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主な行事のお知らせ</a:t>
            </a:r>
            <a:r>
              <a:rPr lang="en-US" sz="1600" b="1" u="sng" kern="100" dirty="0">
                <a:effectLst>
                  <a:glow rad="63500">
                    <a:srgbClr val="0000FF">
                      <a:alpha val="4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 </a:t>
            </a:r>
            <a:endParaRPr lang="ja-JP" altLang="en-US" sz="1600" b="1" u="sng" kern="100" dirty="0">
              <a:effectLst>
                <a:glow rad="63500">
                  <a:srgbClr val="0000FF">
                    <a:alpha val="40000"/>
                  </a:srgb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42" name="テキスト ボックス 2">
            <a:extLst>
              <a:ext uri="{FF2B5EF4-FFF2-40B4-BE49-F238E27FC236}">
                <a16:creationId xmlns:a16="http://schemas.microsoft.com/office/drawing/2014/main" id="{9F41BCDA-A758-4229-AA59-470F5F95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57" y="6897090"/>
            <a:ext cx="6658929" cy="2819352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rot="0" vert="horz" wrap="square" lIns="82741" tIns="41371" rIns="82741" bIns="41371" anchor="t" anchorCtr="0">
            <a:noAutofit/>
          </a:bodyPr>
          <a:lstStyle/>
          <a:p>
            <a:endParaRPr lang="en-US" altLang="ja-JP" sz="1448" b="1" kern="100" dirty="0">
              <a:solidFill>
                <a:srgbClr val="5B9BD5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 algn="just"/>
            <a:r>
              <a:rPr lang="ja-JP" altLang="en-US" sz="1267" kern="100" dirty="0">
                <a:latin typeface="+mn-ea"/>
                <a:cs typeface="Arial" panose="020B0604020202020204" pitchFamily="34" charset="0"/>
              </a:rPr>
              <a:t>　　　　</a:t>
            </a:r>
            <a:endParaRPr lang="en-US" altLang="ja-JP" sz="1267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　　</a:t>
            </a:r>
            <a:endParaRPr lang="en-US" altLang="ja-JP" sz="1267" b="1" kern="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    </a:t>
            </a:r>
            <a:r>
              <a:rPr lang="en-US" altLang="ja-JP" sz="1267" b="1" kern="100" dirty="0">
                <a:latin typeface="+mn-ea"/>
                <a:cs typeface="Arial" panose="020B0604020202020204" pitchFamily="34" charset="0"/>
              </a:rPr>
              <a:t>7</a:t>
            </a:r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日（月）</a:t>
            </a:r>
            <a:r>
              <a:rPr lang="en-US" altLang="ja-JP" sz="1267" b="1" kern="100" dirty="0">
                <a:latin typeface="+mn-ea"/>
                <a:cs typeface="Arial" panose="020B0604020202020204" pitchFamily="34" charset="0"/>
              </a:rPr>
              <a:t>8</a:t>
            </a:r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日（火）　夏祭り　　　　　　　　　　　</a:t>
            </a:r>
            <a:endParaRPr lang="en-US" altLang="ja-JP" sz="1267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  </a:t>
            </a:r>
            <a:r>
              <a:rPr lang="en-US" altLang="ja-JP" sz="1267" b="1" kern="100" dirty="0">
                <a:latin typeface="+mn-ea"/>
                <a:cs typeface="Arial" panose="020B0604020202020204" pitchFamily="34" charset="0"/>
              </a:rPr>
              <a:t>17</a:t>
            </a:r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日（木）　さくらの里カフェ　　　　　　　　　　　　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　  随時：七夕に向けて創作活動＆誕生会を行います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　　　　  創作活動は、うちわ作りを予定してます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              </a:t>
            </a:r>
            <a:r>
              <a:rPr lang="en-US" altLang="ja-JP" sz="1267" b="1" kern="100" dirty="0">
                <a:latin typeface="+mn-ea"/>
                <a:cs typeface="Arial" panose="020B0604020202020204" pitchFamily="34" charset="0"/>
              </a:rPr>
              <a:t>8</a:t>
            </a:r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日（金）   さくらの里カフェ　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         その他： 敬老会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                                      誕生会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endParaRPr lang="en-US" altLang="ja-JP" sz="1267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kern="100" dirty="0">
                <a:latin typeface="+mn-ea"/>
                <a:cs typeface="Arial" panose="020B0604020202020204" pitchFamily="34" charset="0"/>
              </a:rPr>
              <a:t>　　　　　</a:t>
            </a:r>
            <a:r>
              <a:rPr lang="en-US" altLang="ja-JP" sz="1267" b="1" kern="100" dirty="0">
                <a:latin typeface="+mn-ea"/>
                <a:cs typeface="Arial" panose="020B0604020202020204" pitchFamily="34" charset="0"/>
              </a:rPr>
              <a:t>※</a:t>
            </a:r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ご興味のある方、担当のケアマネさんにお気軽にご相談ください。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　利用日の変更も随時可能です。又、追加利用も大歓迎</a:t>
            </a:r>
            <a:endParaRPr lang="en-US" altLang="ja-JP" sz="1267" b="1" kern="100" dirty="0">
              <a:latin typeface="+mn-ea"/>
              <a:cs typeface="Arial" panose="020B0604020202020204" pitchFamily="34" charset="0"/>
            </a:endParaRPr>
          </a:p>
          <a:p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　ご利用お待ちしています</a:t>
            </a:r>
            <a:r>
              <a:rPr lang="en-US" altLang="ja-JP" sz="1267" b="1" kern="100" dirty="0">
                <a:latin typeface="+mn-ea"/>
                <a:cs typeface="Arial" panose="020B0604020202020204" pitchFamily="34" charset="0"/>
              </a:rPr>
              <a:t>(#^.^#)</a:t>
            </a:r>
          </a:p>
          <a:p>
            <a:pPr marL="241337"/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　　　　　　　　　　　　　　　　　　　　　　　　　　　　　　　　　</a:t>
            </a:r>
            <a:endParaRPr lang="ja-JP" altLang="ja-JP" sz="1267" b="1" kern="100" dirty="0">
              <a:latin typeface="+mn-ea"/>
              <a:cs typeface="Arial" panose="020B0604020202020204" pitchFamily="34" charset="0"/>
            </a:endParaRPr>
          </a:p>
          <a:p>
            <a:pPr marL="241337" algn="just"/>
            <a:endParaRPr lang="ja-JP" altLang="en-US" sz="1267" kern="100" dirty="0">
              <a:latin typeface="+mn-ea"/>
              <a:cs typeface="Arial" panose="020B0604020202020204" pitchFamily="34" charset="0"/>
            </a:endParaRPr>
          </a:p>
          <a:p>
            <a:pPr algn="just"/>
            <a:r>
              <a:rPr lang="ja-JP" altLang="en-US" sz="1267" b="1" kern="100" dirty="0">
                <a:latin typeface="+mn-ea"/>
                <a:cs typeface="Arial" panose="020B0604020202020204" pitchFamily="34" charset="0"/>
              </a:rPr>
              <a:t>　</a:t>
            </a:r>
            <a:endParaRPr lang="ja-JP" altLang="en-US" sz="1267" kern="1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FF4481D-C970-4589-9F20-A9C414ACE4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23" y="4820886"/>
            <a:ext cx="322592" cy="30294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10301BA-AD22-4785-BCE4-98249C2A22E1}"/>
              </a:ext>
            </a:extLst>
          </p:cNvPr>
          <p:cNvSpPr txBox="1"/>
          <p:nvPr/>
        </p:nvSpPr>
        <p:spPr>
          <a:xfrm>
            <a:off x="7910809" y="5037943"/>
            <a:ext cx="1918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kern="100" dirty="0">
                <a:latin typeface="+mn-ea"/>
                <a:cs typeface="Arial" panose="020B0604020202020204" pitchFamily="34" charset="0"/>
              </a:rPr>
              <a:t>　　</a:t>
            </a:r>
            <a:endParaRPr lang="ja-JP" altLang="en-US" sz="1200" dirty="0"/>
          </a:p>
        </p:txBody>
      </p:sp>
      <p:pic>
        <p:nvPicPr>
          <p:cNvPr id="1034" name="Picture 10" descr="はてなマーク・クエスチョンマーク">
            <a:extLst>
              <a:ext uri="{FF2B5EF4-FFF2-40B4-BE49-F238E27FC236}">
                <a16:creationId xmlns:a16="http://schemas.microsoft.com/office/drawing/2014/main" id="{E6E6B2E3-34D7-4748-BBA8-256E2C95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58">
            <a:off x="-985856" y="2594075"/>
            <a:ext cx="128015" cy="1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カフェ・コーヒーのマークのイラスト">
            <a:extLst>
              <a:ext uri="{FF2B5EF4-FFF2-40B4-BE49-F238E27FC236}">
                <a16:creationId xmlns:a16="http://schemas.microsoft.com/office/drawing/2014/main" id="{2F4810BB-BBE0-4D8E-8C01-B8174408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06" y="7650097"/>
            <a:ext cx="284017" cy="2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ビックリマーク・エクスクラメーションマーク">
            <a:extLst>
              <a:ext uri="{FF2B5EF4-FFF2-40B4-BE49-F238E27FC236}">
                <a16:creationId xmlns:a16="http://schemas.microsoft.com/office/drawing/2014/main" id="{DC6203A6-FCCC-475D-BA7B-D65258A7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913" y="1494765"/>
            <a:ext cx="130823" cy="1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BD05290-BBA9-4362-8055-0175772B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478">
            <a:off x="7818999" y="1416368"/>
            <a:ext cx="163520" cy="1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5BA034-CB1D-47CC-96BF-CAC4A1243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16" y="9174115"/>
            <a:ext cx="346825" cy="4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B9D5F8F7-1573-4812-BE20-0772095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76" y="1660552"/>
            <a:ext cx="210216" cy="2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7F88FB5C-332E-4EF3-BDCA-00E9225F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072">
            <a:off x="1751424" y="1354452"/>
            <a:ext cx="200327" cy="2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683D1A2-80EE-426B-B1CB-BAB5EDF2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2" y="2007756"/>
            <a:ext cx="467813" cy="4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二人羽織のイラスト（女性）">
            <a:extLst>
              <a:ext uri="{FF2B5EF4-FFF2-40B4-BE49-F238E27FC236}">
                <a16:creationId xmlns:a16="http://schemas.microsoft.com/office/drawing/2014/main" id="{B5F22CB9-8E55-45BD-B456-08F15D38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69" y="6304324"/>
            <a:ext cx="630552" cy="5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6050698F-CC8F-45B2-BA82-CE18BCD2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982" flipH="1">
            <a:off x="7323740" y="2783255"/>
            <a:ext cx="259171" cy="3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食べ放題バイキングのイラスト">
            <a:extLst>
              <a:ext uri="{FF2B5EF4-FFF2-40B4-BE49-F238E27FC236}">
                <a16:creationId xmlns:a16="http://schemas.microsoft.com/office/drawing/2014/main" id="{6B163B35-C0D2-4CCA-9770-01AE458D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39" y="8579784"/>
            <a:ext cx="956141" cy="8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リハビリをしている老人のイラスト">
            <a:extLst>
              <a:ext uri="{FF2B5EF4-FFF2-40B4-BE49-F238E27FC236}">
                <a16:creationId xmlns:a16="http://schemas.microsoft.com/office/drawing/2014/main" id="{08CBF949-CE92-435A-8634-9D92DB4E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13" y="5767025"/>
            <a:ext cx="1206002" cy="11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水炊きのイラスト（鍋）">
            <a:extLst>
              <a:ext uri="{FF2B5EF4-FFF2-40B4-BE49-F238E27FC236}">
                <a16:creationId xmlns:a16="http://schemas.microsoft.com/office/drawing/2014/main" id="{C862794E-E65B-4CE0-B9DD-CFD2B9F6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68" y="6277204"/>
            <a:ext cx="530215" cy="4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体操のイラスト（おばあさん）">
            <a:extLst>
              <a:ext uri="{FF2B5EF4-FFF2-40B4-BE49-F238E27FC236}">
                <a16:creationId xmlns:a16="http://schemas.microsoft.com/office/drawing/2014/main" id="{6C8D795A-DB97-4632-B02C-643496C0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133" y="7549892"/>
            <a:ext cx="541898" cy="6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ビックリマーク・エクスクラメーションマーク">
            <a:extLst>
              <a:ext uri="{FF2B5EF4-FFF2-40B4-BE49-F238E27FC236}">
                <a16:creationId xmlns:a16="http://schemas.microsoft.com/office/drawing/2014/main" id="{F760CBAF-CC12-43C8-86EF-3C252E3B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192">
            <a:off x="7622989" y="8317080"/>
            <a:ext cx="149919" cy="2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ビックリマーク・エクスクラメーションマーク">
            <a:extLst>
              <a:ext uri="{FF2B5EF4-FFF2-40B4-BE49-F238E27FC236}">
                <a16:creationId xmlns:a16="http://schemas.microsoft.com/office/drawing/2014/main" id="{BFAD57F5-FB99-4FBF-8A15-EE8DF6D4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2">
            <a:off x="-704731" y="406797"/>
            <a:ext cx="122258" cy="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花咲かじいさんのイラスト">
            <a:extLst>
              <a:ext uri="{FF2B5EF4-FFF2-40B4-BE49-F238E27FC236}">
                <a16:creationId xmlns:a16="http://schemas.microsoft.com/office/drawing/2014/main" id="{3C661590-88DC-4E0F-8C0A-436E42D6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26" y="362989"/>
            <a:ext cx="661779" cy="6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■">
            <a:extLst>
              <a:ext uri="{FF2B5EF4-FFF2-40B4-BE49-F238E27FC236}">
                <a16:creationId xmlns:a16="http://schemas.microsoft.com/office/drawing/2014/main" id="{8773AF7B-D349-4D06-BA71-1E05EC42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444">
            <a:off x="7723480" y="3965770"/>
            <a:ext cx="655896" cy="6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運動会のイラスト「徒競走・動物」">
            <a:extLst>
              <a:ext uri="{FF2B5EF4-FFF2-40B4-BE49-F238E27FC236}">
                <a16:creationId xmlns:a16="http://schemas.microsoft.com/office/drawing/2014/main" id="{6E557147-4764-4AA8-8DF6-48C2F6B9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44" y="7101730"/>
            <a:ext cx="775958" cy="6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76E94B-F16D-42BB-9C8C-5BEF5C2BFEB7}"/>
              </a:ext>
            </a:extLst>
          </p:cNvPr>
          <p:cNvSpPr txBox="1"/>
          <p:nvPr/>
        </p:nvSpPr>
        <p:spPr>
          <a:xfrm>
            <a:off x="-640887" y="5923358"/>
            <a:ext cx="400110" cy="670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　　</a:t>
            </a:r>
            <a:endParaRPr kumimoji="1" lang="en-US" altLang="ja-JP" sz="14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CB91C75-DB6C-4747-85D0-9DEAA7FF8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12" y="3411940"/>
            <a:ext cx="204032" cy="1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桜の花のイラスト">
            <a:extLst>
              <a:ext uri="{FF2B5EF4-FFF2-40B4-BE49-F238E27FC236}">
                <a16:creationId xmlns:a16="http://schemas.microsoft.com/office/drawing/2014/main" id="{59D30125-FE08-4A01-806A-AC7C6E0C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28" y="5304361"/>
            <a:ext cx="321467" cy="3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桜の花のイラスト">
            <a:extLst>
              <a:ext uri="{FF2B5EF4-FFF2-40B4-BE49-F238E27FC236}">
                <a16:creationId xmlns:a16="http://schemas.microsoft.com/office/drawing/2014/main" id="{9991EE20-09E3-49D8-8411-AF406CB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63" y="5591645"/>
            <a:ext cx="305990" cy="2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A000820-FE9F-4B99-BE8A-78E3B741F919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123" t="52755" r="50000" b="1092"/>
          <a:stretch/>
        </p:blipFill>
        <p:spPr>
          <a:xfrm>
            <a:off x="7464262" y="1680329"/>
            <a:ext cx="252795" cy="233244"/>
          </a:xfrm>
          <a:prstGeom prst="rect">
            <a:avLst/>
          </a:prstGeom>
        </p:spPr>
      </p:pic>
      <p:pic>
        <p:nvPicPr>
          <p:cNvPr id="27" name="Picture 2" descr="アヤメのイラスト（花）">
            <a:extLst>
              <a:ext uri="{FF2B5EF4-FFF2-40B4-BE49-F238E27FC236}">
                <a16:creationId xmlns:a16="http://schemas.microsoft.com/office/drawing/2014/main" id="{22AE5407-E8B5-4B79-8BE8-7637624F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98" y="7240735"/>
            <a:ext cx="460364" cy="6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アヤメのイラスト（花）">
            <a:extLst>
              <a:ext uri="{FF2B5EF4-FFF2-40B4-BE49-F238E27FC236}">
                <a16:creationId xmlns:a16="http://schemas.microsoft.com/office/drawing/2014/main" id="{975E3CA4-B76E-4488-B161-F9ACF94F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84" y="907090"/>
            <a:ext cx="460364" cy="6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アヤメのイラスト（花）">
            <a:extLst>
              <a:ext uri="{FF2B5EF4-FFF2-40B4-BE49-F238E27FC236}">
                <a16:creationId xmlns:a16="http://schemas.microsoft.com/office/drawing/2014/main" id="{757662A3-D71B-4C28-8F7F-C40EFA6A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64" y="8362754"/>
            <a:ext cx="460364" cy="6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アヤメのイラスト（花）">
            <a:extLst>
              <a:ext uri="{FF2B5EF4-FFF2-40B4-BE49-F238E27FC236}">
                <a16:creationId xmlns:a16="http://schemas.microsoft.com/office/drawing/2014/main" id="{ED19E7AA-C466-4225-8C37-16682B74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16" y="4514790"/>
            <a:ext cx="460364" cy="6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アヤメのイラスト（花）">
            <a:extLst>
              <a:ext uri="{FF2B5EF4-FFF2-40B4-BE49-F238E27FC236}">
                <a16:creationId xmlns:a16="http://schemas.microsoft.com/office/drawing/2014/main" id="{C3120477-7F75-444C-AA44-0CD73B7D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93" y="5568583"/>
            <a:ext cx="460364" cy="6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>
            <a:extLst>
              <a:ext uri="{FF2B5EF4-FFF2-40B4-BE49-F238E27FC236}">
                <a16:creationId xmlns:a16="http://schemas.microsoft.com/office/drawing/2014/main" id="{1B40D8B2-C315-468E-BF22-1AD75FDE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16" y="3218034"/>
            <a:ext cx="458482" cy="7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>
            <a:extLst>
              <a:ext uri="{FF2B5EF4-FFF2-40B4-BE49-F238E27FC236}">
                <a16:creationId xmlns:a16="http://schemas.microsoft.com/office/drawing/2014/main" id="{AC28CAD0-960E-4873-9E90-B2F5598C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05" y="231317"/>
            <a:ext cx="463759" cy="4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ソース画像を表示">
            <a:extLst>
              <a:ext uri="{FF2B5EF4-FFF2-40B4-BE49-F238E27FC236}">
                <a16:creationId xmlns:a16="http://schemas.microsoft.com/office/drawing/2014/main" id="{4A7CA447-2160-458C-B910-1345DA49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244" y="4449490"/>
            <a:ext cx="211474" cy="5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069D6D3-8E47-49C2-A797-DF793063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18" y="1899233"/>
            <a:ext cx="222891" cy="2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ソース画像を表示">
            <a:extLst>
              <a:ext uri="{FF2B5EF4-FFF2-40B4-BE49-F238E27FC236}">
                <a16:creationId xmlns:a16="http://schemas.microsoft.com/office/drawing/2014/main" id="{81032011-DE18-4036-8579-30F147B3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449" y="1097352"/>
            <a:ext cx="331476" cy="5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D907BD8F-36B9-4D69-91CC-CBDB47DDD98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80" y="349810"/>
            <a:ext cx="432544" cy="558121"/>
          </a:xfrm>
          <a:prstGeom prst="rect">
            <a:avLst/>
          </a:prstGeom>
        </p:spPr>
      </p:pic>
      <p:pic>
        <p:nvPicPr>
          <p:cNvPr id="29" name="Picture 2" descr="ソース画像を表示">
            <a:extLst>
              <a:ext uri="{FF2B5EF4-FFF2-40B4-BE49-F238E27FC236}">
                <a16:creationId xmlns:a16="http://schemas.microsoft.com/office/drawing/2014/main" id="{91902560-8588-D312-0E7E-E718F618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793" y="587477"/>
            <a:ext cx="589509" cy="3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54121F-1DFF-4DB5-9966-D287E805DC33}"/>
              </a:ext>
            </a:extLst>
          </p:cNvPr>
          <p:cNvSpPr txBox="1"/>
          <p:nvPr/>
        </p:nvSpPr>
        <p:spPr>
          <a:xfrm>
            <a:off x="1622007" y="22215"/>
            <a:ext cx="3847207" cy="382309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暑い日が続いてますが、体調はいかがですか？梅雨明けしていないとは思えない気温ですが、ジメジメとした空気はやはり梅雨の影響ですかね。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気温が高い日が続くと心配になるのが「熱中症」と「食中毒」です。高齢者の方々は自覚症状が乏しく、そして我慢強いために気づいた頃には即入院。なんてことも珍しくありません。そんな事にならないように私たちデイサービス職員は、「水分補給してくださいね」「体調は大丈夫ですか？」「無理しないでくださいね」等、口うるさくなってしまいます。それもこれも心配するあまりの言葉なのでお許しくださいね（笑）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さて、ここでご報告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デイサービスではテレビを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入れ替えました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サイズはなんと　型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画面が大きく大迫力です。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そしてインターネットにも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繋げることができるため、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懐かしの歌謡曲やおしん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なども見れますよ～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ちょっとした隙間時間に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見ましょうね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　　　　　　　　　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8" descr="ソース画像を表示">
            <a:extLst>
              <a:ext uri="{FF2B5EF4-FFF2-40B4-BE49-F238E27FC236}">
                <a16:creationId xmlns:a16="http://schemas.microsoft.com/office/drawing/2014/main" id="{62D8A48C-6BDA-C4DD-3B5A-841A2370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194" y="26280"/>
            <a:ext cx="562562" cy="3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ソース画像を表示">
            <a:extLst>
              <a:ext uri="{FF2B5EF4-FFF2-40B4-BE49-F238E27FC236}">
                <a16:creationId xmlns:a16="http://schemas.microsoft.com/office/drawing/2014/main" id="{556011B0-0108-411F-5D4F-ACDB2CD8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5201">
            <a:off x="-819420" y="5056848"/>
            <a:ext cx="379838" cy="3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" descr="ソース画像を表示">
            <a:extLst>
              <a:ext uri="{FF2B5EF4-FFF2-40B4-BE49-F238E27FC236}">
                <a16:creationId xmlns:a16="http://schemas.microsoft.com/office/drawing/2014/main" id="{5E8F9A98-817E-8574-949D-B6C6AA1A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892" y="4709209"/>
            <a:ext cx="1113834" cy="8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1F238EA-437B-8485-7FF5-204DD396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9" y="7596065"/>
            <a:ext cx="220485" cy="3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976517C9-13EC-B7F7-8429-D6FA769A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5" y="9283889"/>
            <a:ext cx="802141" cy="6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4ACBC775-1BBD-475B-068C-0D3FDE14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030" y="7378056"/>
            <a:ext cx="369166" cy="4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4D6CD9BF-ECA1-E620-3A0B-9B019887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147" y="6916232"/>
            <a:ext cx="245415" cy="1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>
            <a:extLst>
              <a:ext uri="{FF2B5EF4-FFF2-40B4-BE49-F238E27FC236}">
                <a16:creationId xmlns:a16="http://schemas.microsoft.com/office/drawing/2014/main" id="{F2286AD1-CB48-21E3-5818-D52E148C2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09" y="1906444"/>
            <a:ext cx="577314" cy="5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2">
            <a:extLst>
              <a:ext uri="{FF2B5EF4-FFF2-40B4-BE49-F238E27FC236}">
                <a16:creationId xmlns:a16="http://schemas.microsoft.com/office/drawing/2014/main" id="{2CC57F06-2905-47A5-A17E-D2F69120B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814" y="46044"/>
            <a:ext cx="1252192" cy="3658031"/>
          </a:xfrm>
          <a:prstGeom prst="rect">
            <a:avLst/>
          </a:prstGeom>
          <a:noFill/>
          <a:ln w="76200" cmpd="thinThick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82741" tIns="41371" rIns="82741" bIns="41371" anchor="t" anchorCtr="0">
            <a:noAutofit/>
          </a:bodyPr>
          <a:lstStyle/>
          <a:p>
            <a:pPr algn="ctr"/>
            <a:endParaRPr lang="ja-JP" altLang="en-US" sz="950" kern="1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algn="ctr"/>
            <a:endParaRPr lang="en-US" altLang="ja-JP" sz="1086" kern="1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entury" panose="02040604050505020304" pitchFamily="18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r>
              <a:rPr lang="ja-JP" altLang="en-US" sz="3258" kern="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" panose="02040604050505020304" pitchFamily="18" charset="0"/>
                <a:ea typeface="UD デジタル 教科書体 N-B" panose="02020700000000000000" pitchFamily="17" charset="-128"/>
                <a:cs typeface="Arial" panose="020B0604020202020204" pitchFamily="34" charset="0"/>
              </a:rPr>
              <a:t>　</a:t>
            </a:r>
            <a:r>
              <a:rPr lang="ja-JP" altLang="en-US" sz="3258" kern="100" dirty="0">
                <a:effectLst>
                  <a:glow rad="101600">
                    <a:srgbClr val="FF3399">
                      <a:alpha val="40000"/>
                    </a:srgbClr>
                  </a:glow>
                </a:effectLst>
                <a:latin typeface="Century" panose="02040604050505020304" pitchFamily="18" charset="0"/>
                <a:ea typeface="UD デジタル 教科書体 N-B" panose="02020700000000000000" pitchFamily="17" charset="-128"/>
                <a:cs typeface="Arial" panose="020B0604020202020204" pitchFamily="34" charset="0"/>
              </a:rPr>
              <a:t>さくらの里通信</a:t>
            </a:r>
            <a:endParaRPr lang="ja-JP" altLang="en-US" sz="3258" kern="100" dirty="0">
              <a:effectLst>
                <a:glow rad="101600">
                  <a:srgbClr val="FF3399">
                    <a:alpha val="40000"/>
                  </a:srgbClr>
                </a:glow>
              </a:effectLst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pic>
        <p:nvPicPr>
          <p:cNvPr id="2073" name="Picture 12" descr="クリスマスのイラスト「クリスマスベル」">
            <a:extLst>
              <a:ext uri="{FF2B5EF4-FFF2-40B4-BE49-F238E27FC236}">
                <a16:creationId xmlns:a16="http://schemas.microsoft.com/office/drawing/2014/main" id="{8C74FE33-10C7-27A3-2D6A-C22B4540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401" y="2356108"/>
            <a:ext cx="540921" cy="4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クリスマスツリーとプレゼントのイラスト">
            <a:extLst>
              <a:ext uri="{FF2B5EF4-FFF2-40B4-BE49-F238E27FC236}">
                <a16:creationId xmlns:a16="http://schemas.microsoft.com/office/drawing/2014/main" id="{7E9E9351-4EBF-440B-AEE5-7AB70E2D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018" y="2298649"/>
            <a:ext cx="454626" cy="5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16" descr="■">
            <a:extLst>
              <a:ext uri="{FF2B5EF4-FFF2-40B4-BE49-F238E27FC236}">
                <a16:creationId xmlns:a16="http://schemas.microsoft.com/office/drawing/2014/main" id="{6F09E89F-C48D-6195-92DC-742B7556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1219" y="3511233"/>
            <a:ext cx="751112" cy="6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18" descr="「Merry Christmas」のイラスト文字">
            <a:extLst>
              <a:ext uri="{FF2B5EF4-FFF2-40B4-BE49-F238E27FC236}">
                <a16:creationId xmlns:a16="http://schemas.microsoft.com/office/drawing/2014/main" id="{BF208639-C90A-757B-7005-DEB111B91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004" y="3245702"/>
            <a:ext cx="478060" cy="2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6082FD5-BAE5-3E6F-4A8B-30FA85E2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4624" y="2356108"/>
            <a:ext cx="220314" cy="2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18" descr="豆まきのイラスト（節分） | かわいいフリー素材集 いらすとや">
            <a:extLst>
              <a:ext uri="{FF2B5EF4-FFF2-40B4-BE49-F238E27FC236}">
                <a16:creationId xmlns:a16="http://schemas.microsoft.com/office/drawing/2014/main" id="{A2263CB9-086B-1FA8-68CA-D1371C69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2098" y="5376798"/>
            <a:ext cx="793721" cy="5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8" descr="節分のイラスト「豆まき 枡」">
            <a:extLst>
              <a:ext uri="{FF2B5EF4-FFF2-40B4-BE49-F238E27FC236}">
                <a16:creationId xmlns:a16="http://schemas.microsoft.com/office/drawing/2014/main" id="{6D4BB91B-7579-4119-E8B1-B00CBF12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383" y="6862061"/>
            <a:ext cx="312742" cy="3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赤鬼のイラスト「鬼と金棒」">
            <a:extLst>
              <a:ext uri="{FF2B5EF4-FFF2-40B4-BE49-F238E27FC236}">
                <a16:creationId xmlns:a16="http://schemas.microsoft.com/office/drawing/2014/main" id="{A1DB6690-0492-41B4-4A08-9DE7D824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793" y="6544058"/>
            <a:ext cx="417374" cy="4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青鬼のイラスト「鬼と金棒」">
            <a:extLst>
              <a:ext uri="{FF2B5EF4-FFF2-40B4-BE49-F238E27FC236}">
                <a16:creationId xmlns:a16="http://schemas.microsoft.com/office/drawing/2014/main" id="{76D4055E-ADEE-4582-1CBF-E3876F68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62641" y="6633056"/>
            <a:ext cx="417374" cy="5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梅の花のイラスト | かわいいフリー素材集 いらすとや">
            <a:extLst>
              <a:ext uri="{FF2B5EF4-FFF2-40B4-BE49-F238E27FC236}">
                <a16:creationId xmlns:a16="http://schemas.microsoft.com/office/drawing/2014/main" id="{76440244-75A8-A893-B365-943BBF30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65" y="6961388"/>
            <a:ext cx="547592" cy="4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Japan-Image: 桃の花 イラスト かわいい">
            <a:extLst>
              <a:ext uri="{FF2B5EF4-FFF2-40B4-BE49-F238E27FC236}">
                <a16:creationId xmlns:a16="http://schemas.microsoft.com/office/drawing/2014/main" id="{D650A712-7D9B-A0CF-0C92-C85BF690C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836" y="8319599"/>
            <a:ext cx="866048" cy="5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4" descr="梅の花のイラスト | かわいいフリー素材集 いらすとや">
            <a:extLst>
              <a:ext uri="{FF2B5EF4-FFF2-40B4-BE49-F238E27FC236}">
                <a16:creationId xmlns:a16="http://schemas.microsoft.com/office/drawing/2014/main" id="{6CD89F30-BA6E-CC86-5002-9C60FCF2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46" y="6951695"/>
            <a:ext cx="547592" cy="4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B11AFC9F-6DEF-E4F0-1472-B50D458D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244">
            <a:off x="-1554861" y="-186860"/>
            <a:ext cx="201817" cy="1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苦笑いをする女性のイラスト">
            <a:extLst>
              <a:ext uri="{FF2B5EF4-FFF2-40B4-BE49-F238E27FC236}">
                <a16:creationId xmlns:a16="http://schemas.microsoft.com/office/drawing/2014/main" id="{EFD55BA2-6B96-ACE5-47DA-BDF7137E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753" y="2845511"/>
            <a:ext cx="362084" cy="4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">
            <a:extLst>
              <a:ext uri="{FF2B5EF4-FFF2-40B4-BE49-F238E27FC236}">
                <a16:creationId xmlns:a16="http://schemas.microsoft.com/office/drawing/2014/main" id="{F61B6692-916F-E36D-8999-36D97A20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93" y="3754690"/>
            <a:ext cx="969073" cy="96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はてなマーク・クエスチョンマーク">
            <a:extLst>
              <a:ext uri="{FF2B5EF4-FFF2-40B4-BE49-F238E27FC236}">
                <a16:creationId xmlns:a16="http://schemas.microsoft.com/office/drawing/2014/main" id="{E56E08C3-D6F6-B0BD-7C87-E704B7BB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868" y="2240491"/>
            <a:ext cx="130539" cy="1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はてなマーク・クエスチョンマーク">
            <a:extLst>
              <a:ext uri="{FF2B5EF4-FFF2-40B4-BE49-F238E27FC236}">
                <a16:creationId xmlns:a16="http://schemas.microsoft.com/office/drawing/2014/main" id="{18B35EE7-893F-84C6-9568-F4AD5222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36" y="1108569"/>
            <a:ext cx="132826" cy="1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">
            <a:extLst>
              <a:ext uri="{FF2B5EF4-FFF2-40B4-BE49-F238E27FC236}">
                <a16:creationId xmlns:a16="http://schemas.microsoft.com/office/drawing/2014/main" id="{3023900C-76AD-E637-E078-52DD63E8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" y="1193171"/>
            <a:ext cx="204032" cy="1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七夕 文字 イラスト 無料 – moji.infotiket.com">
            <a:extLst>
              <a:ext uri="{FF2B5EF4-FFF2-40B4-BE49-F238E27FC236}">
                <a16:creationId xmlns:a16="http://schemas.microsoft.com/office/drawing/2014/main" id="{7D6C6CFC-3089-5FF1-8C39-BCB24AFC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64" y="7548684"/>
            <a:ext cx="507683" cy="4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湖のイラスト">
            <a:extLst>
              <a:ext uri="{FF2B5EF4-FFF2-40B4-BE49-F238E27FC236}">
                <a16:creationId xmlns:a16="http://schemas.microsoft.com/office/drawing/2014/main" id="{BE20C8DF-8D9F-C373-E551-3723B197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733" y="8415653"/>
            <a:ext cx="1317414" cy="1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ドライブをしているお年寄りのイラスト">
            <a:extLst>
              <a:ext uri="{FF2B5EF4-FFF2-40B4-BE49-F238E27FC236}">
                <a16:creationId xmlns:a16="http://schemas.microsoft.com/office/drawing/2014/main" id="{A1DC3208-E3F7-96AC-5DB4-A7EB053A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37" y="7478219"/>
            <a:ext cx="1314526" cy="11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>
            <a:extLst>
              <a:ext uri="{FF2B5EF4-FFF2-40B4-BE49-F238E27FC236}">
                <a16:creationId xmlns:a16="http://schemas.microsoft.com/office/drawing/2014/main" id="{890A8BC9-E330-84F5-9B8C-FF8D43F1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3" y="2256630"/>
            <a:ext cx="2114841" cy="156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DB79364-C061-9714-C6B7-A836E624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166" y="-212635"/>
            <a:ext cx="2087320" cy="7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図 2075">
            <a:extLst>
              <a:ext uri="{FF2B5EF4-FFF2-40B4-BE49-F238E27FC236}">
                <a16:creationId xmlns:a16="http://schemas.microsoft.com/office/drawing/2014/main" id="{2044BCF4-D026-90FF-4407-37777AAE00ED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3198" y="3168401"/>
            <a:ext cx="1402703" cy="1052027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D1AB1BF4-6047-95C4-45F7-F6CB7CE853AB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87547" y="3188050"/>
            <a:ext cx="1402701" cy="1052026"/>
          </a:xfrm>
          <a:prstGeom prst="rect">
            <a:avLst/>
          </a:prstGeom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2F3607ED-72A6-1B3A-D1ED-3BE9DD80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8667" y="-5514525"/>
            <a:ext cx="85649" cy="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>
            <a:extLst>
              <a:ext uri="{FF2B5EF4-FFF2-40B4-BE49-F238E27FC236}">
                <a16:creationId xmlns:a16="http://schemas.microsoft.com/office/drawing/2014/main" id="{C9D1CE6F-F95A-3E06-D7C2-3597B6DC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24222" y="1399153"/>
            <a:ext cx="3103563" cy="23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図 1028">
            <a:extLst>
              <a:ext uri="{FF2B5EF4-FFF2-40B4-BE49-F238E27FC236}">
                <a16:creationId xmlns:a16="http://schemas.microsoft.com/office/drawing/2014/main" id="{7374EDCB-CACC-63CC-428E-D1E3B04695D8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r="20145" b="21866"/>
          <a:stretch/>
        </p:blipFill>
        <p:spPr>
          <a:xfrm>
            <a:off x="11242916" y="3193900"/>
            <a:ext cx="960804" cy="1095986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D77CBD-2708-E0BD-573D-2AF70E8466C1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166" y="5659176"/>
            <a:ext cx="1896539" cy="1422404"/>
          </a:xfrm>
          <a:prstGeom prst="rect">
            <a:avLst/>
          </a:prstGeom>
        </p:spPr>
      </p:pic>
      <p:pic>
        <p:nvPicPr>
          <p:cNvPr id="1041" name="Picture 12">
            <a:extLst>
              <a:ext uri="{FF2B5EF4-FFF2-40B4-BE49-F238E27FC236}">
                <a16:creationId xmlns:a16="http://schemas.microsoft.com/office/drawing/2014/main" id="{ABD509DA-1408-352A-4B19-00FFE72E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3" y="4247626"/>
            <a:ext cx="756323" cy="7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4">
            <a:extLst>
              <a:ext uri="{FF2B5EF4-FFF2-40B4-BE49-F238E27FC236}">
                <a16:creationId xmlns:a16="http://schemas.microsoft.com/office/drawing/2014/main" id="{496A5018-FA8A-7E0D-AF36-9606A96A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49" y="5063316"/>
            <a:ext cx="754573" cy="7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24BAC7-87E9-4E0D-9FFB-A33CE184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582">
            <a:off x="4681221" y="6360709"/>
            <a:ext cx="201817" cy="1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運動会のイラスト「玉入れ」">
            <a:extLst>
              <a:ext uri="{FF2B5EF4-FFF2-40B4-BE49-F238E27FC236}">
                <a16:creationId xmlns:a16="http://schemas.microsoft.com/office/drawing/2014/main" id="{F8771496-5F8B-42E1-B4FF-B62DA5CA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306" y="10545979"/>
            <a:ext cx="117054" cy="1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>
            <a:extLst>
              <a:ext uri="{FF2B5EF4-FFF2-40B4-BE49-F238E27FC236}">
                <a16:creationId xmlns:a16="http://schemas.microsoft.com/office/drawing/2014/main" id="{465FE05B-9B68-F85B-376D-B3A74BB4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182" y="7289158"/>
            <a:ext cx="832397" cy="2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>
            <a:extLst>
              <a:ext uri="{FF2B5EF4-FFF2-40B4-BE49-F238E27FC236}">
                <a16:creationId xmlns:a16="http://schemas.microsoft.com/office/drawing/2014/main" id="{0327B404-01A8-1A09-E18C-0C37E053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8" y="7523226"/>
            <a:ext cx="744408" cy="2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88E01E4-B6D4-5DCA-02AC-3FEA97BFF48A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5" y="3849831"/>
            <a:ext cx="1808108" cy="135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図 2049">
            <a:extLst>
              <a:ext uri="{FF2B5EF4-FFF2-40B4-BE49-F238E27FC236}">
                <a16:creationId xmlns:a16="http://schemas.microsoft.com/office/drawing/2014/main" id="{9683E1AA-88BB-1009-AE55-46A4D6F5935D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85" y="3879332"/>
            <a:ext cx="1754982" cy="131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図 2053">
            <a:extLst>
              <a:ext uri="{FF2B5EF4-FFF2-40B4-BE49-F238E27FC236}">
                <a16:creationId xmlns:a16="http://schemas.microsoft.com/office/drawing/2014/main" id="{85B2303C-B28B-31E0-D77C-8DA9BCAA9BEF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3" y="3879509"/>
            <a:ext cx="1844046" cy="138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図 2056">
            <a:extLst>
              <a:ext uri="{FF2B5EF4-FFF2-40B4-BE49-F238E27FC236}">
                <a16:creationId xmlns:a16="http://schemas.microsoft.com/office/drawing/2014/main" id="{9165DF68-8F6B-1F72-8033-808695E93175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31" y="5767025"/>
            <a:ext cx="1604097" cy="120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図 2058">
            <a:extLst>
              <a:ext uri="{FF2B5EF4-FFF2-40B4-BE49-F238E27FC236}">
                <a16:creationId xmlns:a16="http://schemas.microsoft.com/office/drawing/2014/main" id="{FD4D8EFE-1AB7-E592-042B-B02CC63EF76F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80" y="4730804"/>
            <a:ext cx="1699116" cy="127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図 2062">
            <a:extLst>
              <a:ext uri="{FF2B5EF4-FFF2-40B4-BE49-F238E27FC236}">
                <a16:creationId xmlns:a16="http://schemas.microsoft.com/office/drawing/2014/main" id="{AC623E27-E021-0D83-9380-694688174E20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" y="4851720"/>
            <a:ext cx="1882060" cy="14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5" name="図 2064">
            <a:extLst>
              <a:ext uri="{FF2B5EF4-FFF2-40B4-BE49-F238E27FC236}">
                <a16:creationId xmlns:a16="http://schemas.microsoft.com/office/drawing/2014/main" id="{8BD7618C-39B5-3985-019F-9BEC39F05F51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27" y="5661596"/>
            <a:ext cx="1618151" cy="121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9" name="図 2068">
            <a:extLst>
              <a:ext uri="{FF2B5EF4-FFF2-40B4-BE49-F238E27FC236}">
                <a16:creationId xmlns:a16="http://schemas.microsoft.com/office/drawing/2014/main" id="{0F6FF25B-9C4C-9211-D726-A7D49F01012F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45" y="4770168"/>
            <a:ext cx="1537587" cy="115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EABDFEB-9123-5C3F-95EA-342DE5B0DED5}"/>
              </a:ext>
            </a:extLst>
          </p:cNvPr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7" y="5937333"/>
            <a:ext cx="1420427" cy="106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6A28750-CD2F-739D-5344-785C723E0D86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2238027"/>
            <a:ext cx="2030147" cy="152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2" descr="ドライブをしているお年寄りのイラスト">
            <a:extLst>
              <a:ext uri="{FF2B5EF4-FFF2-40B4-BE49-F238E27FC236}">
                <a16:creationId xmlns:a16="http://schemas.microsoft.com/office/drawing/2014/main" id="{B126CA74-203C-806B-FFBD-216898DA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613" y="7889487"/>
            <a:ext cx="491907" cy="42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4">
            <a:extLst>
              <a:ext uri="{FF2B5EF4-FFF2-40B4-BE49-F238E27FC236}">
                <a16:creationId xmlns:a16="http://schemas.microsoft.com/office/drawing/2014/main" id="{42C36CF3-5E87-B725-B76E-E3B61946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41" y="4893818"/>
            <a:ext cx="754573" cy="19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テキスト ボックス 2051">
            <a:extLst>
              <a:ext uri="{FF2B5EF4-FFF2-40B4-BE49-F238E27FC236}">
                <a16:creationId xmlns:a16="http://schemas.microsoft.com/office/drawing/2014/main" id="{0A0E1CAB-0DB0-CBAD-469F-41DB46D2B51C}"/>
              </a:ext>
            </a:extLst>
          </p:cNvPr>
          <p:cNvSpPr txBox="1"/>
          <p:nvPr/>
        </p:nvSpPr>
        <p:spPr>
          <a:xfrm>
            <a:off x="6028125" y="5046250"/>
            <a:ext cx="461665" cy="1725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買い物ドライブ</a:t>
            </a:r>
          </a:p>
        </p:txBody>
      </p:sp>
      <p:sp>
        <p:nvSpPr>
          <p:cNvPr id="2061" name="テキスト ボックス 2060">
            <a:extLst>
              <a:ext uri="{FF2B5EF4-FFF2-40B4-BE49-F238E27FC236}">
                <a16:creationId xmlns:a16="http://schemas.microsoft.com/office/drawing/2014/main" id="{CA43F478-50FB-512A-30D3-7C3E7BF3BD35}"/>
              </a:ext>
            </a:extLst>
          </p:cNvPr>
          <p:cNvSpPr txBox="1"/>
          <p:nvPr/>
        </p:nvSpPr>
        <p:spPr>
          <a:xfrm>
            <a:off x="4573762" y="5127769"/>
            <a:ext cx="1384995" cy="1832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６月のドライブは長沼～南方へ行ってきました♪目的地に到着すると我先にとお店へ</a:t>
            </a:r>
            <a:r>
              <a:rPr kumimoji="1" lang="en-US" altLang="ja-JP" sz="13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</a:t>
            </a:r>
            <a:r>
              <a:rPr kumimoji="1" lang="ja-JP" altLang="en-US" sz="13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笑</a:t>
            </a:r>
            <a:r>
              <a:rPr kumimoji="1" lang="en-US" altLang="ja-JP" sz="13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)</a:t>
            </a:r>
            <a:r>
              <a:rPr kumimoji="1" lang="ja-JP" altLang="en-US" sz="13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ソフトクリームもおいしかったですね</a:t>
            </a:r>
          </a:p>
        </p:txBody>
      </p:sp>
      <p:sp>
        <p:nvSpPr>
          <p:cNvPr id="2064" name="テキスト ボックス 2063">
            <a:extLst>
              <a:ext uri="{FF2B5EF4-FFF2-40B4-BE49-F238E27FC236}">
                <a16:creationId xmlns:a16="http://schemas.microsoft.com/office/drawing/2014/main" id="{32A1F3FB-0849-70D5-0AC7-877645948C54}"/>
              </a:ext>
            </a:extLst>
          </p:cNvPr>
          <p:cNvSpPr txBox="1"/>
          <p:nvPr/>
        </p:nvSpPr>
        <p:spPr>
          <a:xfrm>
            <a:off x="1444581" y="1239789"/>
            <a:ext cx="410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75</a:t>
            </a:r>
            <a:endParaRPr kumimoji="1" lang="ja-JP" altLang="en-US" sz="1400" dirty="0"/>
          </a:p>
        </p:txBody>
      </p:sp>
      <p:pic>
        <p:nvPicPr>
          <p:cNvPr id="2066" name="Picture 6">
            <a:extLst>
              <a:ext uri="{FF2B5EF4-FFF2-40B4-BE49-F238E27FC236}">
                <a16:creationId xmlns:a16="http://schemas.microsoft.com/office/drawing/2014/main" id="{104037AF-B19A-54CB-DC60-DB5FF570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5" y="8268215"/>
            <a:ext cx="766181" cy="2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8" descr="盆踊りと太鼓ののイラスト">
            <a:extLst>
              <a:ext uri="{FF2B5EF4-FFF2-40B4-BE49-F238E27FC236}">
                <a16:creationId xmlns:a16="http://schemas.microsoft.com/office/drawing/2014/main" id="{FA2F7CDF-C7DE-18F4-7689-F747DC5D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0" y="7716465"/>
            <a:ext cx="1057153" cy="11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10" descr="お祭りのイラスト「屋台」">
            <a:extLst>
              <a:ext uri="{FF2B5EF4-FFF2-40B4-BE49-F238E27FC236}">
                <a16:creationId xmlns:a16="http://schemas.microsoft.com/office/drawing/2014/main" id="{8217AFC0-97C4-EB69-1C61-CE7CFADD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3586" y="7441938"/>
            <a:ext cx="1218975" cy="8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22509</TotalTime>
  <Words>353</Words>
  <Application>Microsoft Office PowerPoint</Application>
  <PresentationFormat>A4 210 x 297 mm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HG創英角ﾎﾟｯﾌﾟ体</vt:lpstr>
      <vt:lpstr>ＭＳ ゴシック</vt:lpstr>
      <vt:lpstr>UD デジタル 教科書体 N-B</vt:lpstr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tokuyo-sakura10</dc:creator>
  <cp:lastModifiedBy>ztk-sakura14</cp:lastModifiedBy>
  <cp:revision>1168</cp:revision>
  <cp:lastPrinted>2023-07-17T10:20:12Z</cp:lastPrinted>
  <dcterms:created xsi:type="dcterms:W3CDTF">2019-08-02T00:13:58Z</dcterms:created>
  <dcterms:modified xsi:type="dcterms:W3CDTF">2023-07-17T10:23:11Z</dcterms:modified>
</cp:coreProperties>
</file>